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67" r:id="rId4"/>
    <p:sldMasterId id="2147483683" r:id="rId5"/>
    <p:sldMasterId id="2147483699" r:id="rId6"/>
    <p:sldMasterId id="2147483715" r:id="rId7"/>
    <p:sldMasterId id="2147483731" r:id="rId8"/>
    <p:sldMasterId id="2147483747" r:id="rId9"/>
  </p:sldMasterIdLst>
  <p:notesMasterIdLst>
    <p:notesMasterId r:id="rId11"/>
  </p:notesMasterIdLst>
  <p:handoutMasterIdLst>
    <p:handoutMasterId r:id="rId23"/>
  </p:handoutMasterIdLst>
  <p:sldIdLst>
    <p:sldId id="302" r:id="rId10"/>
    <p:sldId id="270" r:id="rId12"/>
    <p:sldId id="286" r:id="rId13"/>
    <p:sldId id="287" r:id="rId14"/>
    <p:sldId id="272" r:id="rId15"/>
    <p:sldId id="299" r:id="rId16"/>
    <p:sldId id="300" r:id="rId17"/>
    <p:sldId id="303" r:id="rId18"/>
    <p:sldId id="304" r:id="rId19"/>
    <p:sldId id="305" r:id="rId20"/>
    <p:sldId id="306" r:id="rId21"/>
    <p:sldId id="260"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302"/>
          </p14:sldIdLst>
        </p14:section>
        <p14:section name="内容页" id="{EB11151C-0E14-47B0-8218-1431BF894351}">
          <p14:sldIdLst>
            <p14:sldId id="270"/>
            <p14:sldId id="286"/>
            <p14:sldId id="272"/>
            <p14:sldId id="299"/>
            <p14:sldId id="303"/>
            <p14:sldId id="287"/>
            <p14:sldId id="300"/>
            <p14:sldId id="304"/>
            <p14:sldId id="306"/>
            <p14:sldId id="305"/>
          </p14:sldIdLst>
        </p14:section>
        <p14:section name="封底" id="{843E591D-6EE2-4691-951C-C0C689F22170}">
          <p14:sldIdLst>
            <p14:sldId id="260"/>
          </p14:sldIdLst>
        </p14:section>
        <p14:section name="配色与字体" id="{3D97B63B-D70E-4F27-8A27-3FF98FBB7258}">
          <p14:sldIdLst/>
        </p14:section>
        <p14:section name="图标" id="{256EF24B-5FA9-4838-AFAB-30B46CBE188B}">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289" autoAdjust="0"/>
  </p:normalViewPr>
  <p:slideViewPr>
    <p:cSldViewPr snapToGrid="0" showGuides="1">
      <p:cViewPr varScale="1">
        <p:scale>
          <a:sx n="45" d="100"/>
          <a:sy n="45" d="100"/>
        </p:scale>
        <p:origin x="58" y="1032"/>
      </p:cViewPr>
      <p:guideLst>
        <p:guide pos="3901"/>
        <p:guide orient="horz" pos="1005"/>
        <p:guide orient="horz" pos="1545"/>
        <p:guide orient="horz" pos="3122"/>
        <p:guide pos="2165"/>
        <p:guide pos="4067"/>
        <p:guide pos="5943"/>
        <p:guide pos="5309"/>
        <p:guide pos="2292"/>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gs" Target="tags/tag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notesMaster" Target="notesMasters/notesMaster1.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6" Type="http://schemas.openxmlformats.org/officeDocument/2006/relationships/theme" Target="../theme/theme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6" Type="http://schemas.openxmlformats.org/officeDocument/2006/relationships/theme" Target="../theme/theme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6" Type="http://schemas.openxmlformats.org/officeDocument/2006/relationships/theme" Target="../theme/theme5.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6" Type="http://schemas.openxmlformats.org/officeDocument/2006/relationships/theme" Target="../theme/theme6.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6" Type="http://schemas.openxmlformats.org/officeDocument/2006/relationships/theme" Target="../theme/theme7.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1.xml"/><Relationship Id="rId8" Type="http://schemas.openxmlformats.org/officeDocument/2006/relationships/slideLayout" Target="../slideLayouts/slideLayout100.xml"/><Relationship Id="rId7" Type="http://schemas.openxmlformats.org/officeDocument/2006/relationships/slideLayout" Target="../slideLayouts/slideLayout99.xml"/><Relationship Id="rId6" Type="http://schemas.openxmlformats.org/officeDocument/2006/relationships/slideLayout" Target="../slideLayouts/slideLayout98.xml"/><Relationship Id="rId5" Type="http://schemas.openxmlformats.org/officeDocument/2006/relationships/slideLayout" Target="../slideLayouts/slideLayout97.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6" Type="http://schemas.openxmlformats.org/officeDocument/2006/relationships/theme" Target="../theme/theme8.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35.png"/><Relationship Id="rId1" Type="http://schemas.openxmlformats.org/officeDocument/2006/relationships/image" Target="../media/image3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02.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5.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7.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7.xml"/><Relationship Id="rId4" Type="http://schemas.openxmlformats.org/officeDocument/2006/relationships/image" Target="../media/image27.png"/><Relationship Id="rId3" Type="http://schemas.openxmlformats.org/officeDocument/2006/relationships/image" Target="../media/image1.svg"/><Relationship Id="rId2" Type="http://schemas.openxmlformats.org/officeDocument/2006/relationships/image" Target="../media/image26.pn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57.xml"/><Relationship Id="rId4" Type="http://schemas.openxmlformats.org/officeDocument/2006/relationships/image" Target="../media/image1.svg"/><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5863271" y="1720136"/>
            <a:ext cx="6007304" cy="1860120"/>
          </a:xfrm>
        </p:spPr>
        <p:txBody>
          <a:bodyPr/>
          <a:lstStyle/>
          <a:p>
            <a:pPr algn="just"/>
            <a:r>
              <a:rPr lang="en-US" altLang="zh-CN" sz="3200" dirty="0">
                <a:solidFill>
                  <a:srgbClr val="C00000"/>
                </a:solidFill>
                <a:latin typeface="Arial" panose="020B0604020202020204" pitchFamily="34" charset="0"/>
                <a:ea typeface="微软雅黑" panose="020B0503020204020204" charset="-122"/>
                <a:cs typeface="Arial" panose="020B0604020202020204" pitchFamily="34" charset="0"/>
              </a:rPr>
              <a:t>             </a:t>
            </a:r>
            <a:r>
              <a:rPr lang="zh-CN" sz="3200" dirty="0">
                <a:solidFill>
                  <a:srgbClr val="C00000"/>
                </a:solidFill>
                <a:latin typeface="Arial" panose="020B0604020202020204" pitchFamily="34" charset="0"/>
                <a:ea typeface="微软雅黑" panose="020B0503020204020204" charset="-122"/>
                <a:cs typeface="Arial" panose="020B0604020202020204" pitchFamily="34" charset="0"/>
              </a:rPr>
              <a:t>颤振信号识别</a:t>
            </a:r>
            <a:endParaRPr lang="zh-CN" sz="3200" dirty="0">
              <a:solidFill>
                <a:srgbClr val="C00000"/>
              </a:solidFill>
              <a:latin typeface="Arial" panose="020B0604020202020204" pitchFamily="34" charset="0"/>
              <a:ea typeface="微软雅黑" panose="020B0503020204020204" charset="-122"/>
              <a:cs typeface="Arial" panose="020B0604020202020204" pitchFamily="34" charset="0"/>
            </a:endParaRPr>
          </a:p>
        </p:txBody>
      </p:sp>
      <p:sp>
        <p:nvSpPr>
          <p:cNvPr id="47" name="内容占位符 46"/>
          <p:cNvSpPr>
            <a:spLocks noGrp="1"/>
          </p:cNvSpPr>
          <p:nvPr>
            <p:ph sz="quarter" idx="10"/>
          </p:nvPr>
        </p:nvSpPr>
        <p:spPr/>
        <p:txBody>
          <a:bodyPr/>
          <a:lstStyle/>
          <a:p>
            <a:r>
              <a:rPr lang="en-US" altLang="zh-CN" dirty="0" smtClean="0"/>
              <a:t>04/19/2022</a:t>
            </a:r>
            <a:endParaRPr lang="zh-CN" altLang="en-US" dirty="0"/>
          </a:p>
        </p:txBody>
      </p:sp>
      <p:sp>
        <p:nvSpPr>
          <p:cNvPr id="48" name="文本占位符 47"/>
          <p:cNvSpPr>
            <a:spLocks noGrp="1"/>
          </p:cNvSpPr>
          <p:nvPr>
            <p:ph type="body" sz="quarter" idx="11"/>
          </p:nvPr>
        </p:nvSpPr>
        <p:spPr/>
        <p:txBody>
          <a:bodyPr/>
          <a:lstStyle/>
          <a:p>
            <a:r>
              <a:rPr lang="zh-CN" altLang="en-US" dirty="0"/>
              <a:t>田晋嘉</a:t>
            </a:r>
            <a:endParaRPr lang="zh-CN" altLang="en-US" dirty="0"/>
          </a:p>
        </p:txBody>
      </p:sp>
      <p:pic>
        <p:nvPicPr>
          <p:cNvPr id="33" name="图片占位符 32" descr="图片包含 户外, 地面, 天空, 建筑物&#10;&#10;自动生成的说明"/>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t="6944" b="6944"/>
          <a:stretch>
            <a:fillRect/>
          </a:stretch>
        </p:blip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dirty="0">
                <a:sym typeface="+mn-ea"/>
              </a:rPr>
              <a:t>状态识别</a:t>
            </a:r>
            <a:endParaRPr lang="zh-CN" dirty="0">
              <a:sym typeface="+mn-ea"/>
            </a:endParaRPr>
          </a:p>
        </p:txBody>
      </p:sp>
      <p:pic>
        <p:nvPicPr>
          <p:cNvPr id="4" name="图片 3"/>
          <p:cNvPicPr>
            <a:picLocks noChangeAspect="1"/>
          </p:cNvPicPr>
          <p:nvPr/>
        </p:nvPicPr>
        <p:blipFill>
          <a:blip r:embed="rId1"/>
          <a:stretch>
            <a:fillRect/>
          </a:stretch>
        </p:blipFill>
        <p:spPr>
          <a:xfrm>
            <a:off x="282575" y="756920"/>
            <a:ext cx="4110990" cy="5344160"/>
          </a:xfrm>
          <a:prstGeom prst="rect">
            <a:avLst/>
          </a:prstGeom>
        </p:spPr>
      </p:pic>
      <p:sp>
        <p:nvSpPr>
          <p:cNvPr id="6" name="文本框 5"/>
          <p:cNvSpPr txBox="1"/>
          <p:nvPr/>
        </p:nvSpPr>
        <p:spPr>
          <a:xfrm>
            <a:off x="4643755" y="756920"/>
            <a:ext cx="7174865" cy="1753235"/>
          </a:xfrm>
          <a:prstGeom prst="rect">
            <a:avLst/>
          </a:prstGeom>
          <a:noFill/>
        </p:spPr>
        <p:txBody>
          <a:bodyPr wrap="square" rtlCol="0" anchor="t">
            <a:spAutoFit/>
          </a:bodyPr>
          <a:p>
            <a:r>
              <a:rPr lang="zh-CN" altLang="en-US" b="1"/>
              <a:t>算法：最小二乘支持向量机（LS-SVM）</a:t>
            </a:r>
            <a:endParaRPr lang="zh-CN" altLang="en-US" b="1"/>
          </a:p>
          <a:p>
            <a:r>
              <a:rPr lang="en-US" altLang="zh-CN"/>
              <a:t>通过</a:t>
            </a:r>
            <a:r>
              <a:rPr lang="zh-CN" altLang="en-US"/>
              <a:t>改变</a:t>
            </a:r>
            <a:r>
              <a:rPr lang="en-US" altLang="zh-CN"/>
              <a:t>不同主轴转速、切削深度和进给速度</a:t>
            </a:r>
            <a:r>
              <a:rPr lang="zh-CN" altLang="en-US"/>
              <a:t>进行</a:t>
            </a:r>
            <a:r>
              <a:rPr lang="en-US" altLang="zh-CN"/>
              <a:t>加工实验</a:t>
            </a:r>
            <a:r>
              <a:rPr lang="zh-CN" altLang="en-US"/>
              <a:t>并</a:t>
            </a:r>
            <a:r>
              <a:rPr lang="en-US" altLang="zh-CN"/>
              <a:t>获得了45个截面振动信号。根据上述规则，它们被分为三类，每个模式有15个信号。</a:t>
            </a:r>
            <a:r>
              <a:rPr lang="zh-CN" altLang="en-US"/>
              <a:t>每组</a:t>
            </a:r>
            <a:r>
              <a:rPr lang="en-US" altLang="zh-CN"/>
              <a:t>10</a:t>
            </a:r>
            <a:r>
              <a:rPr lang="zh-CN" altLang="en-US"/>
              <a:t>个用于训练，剩余</a:t>
            </a:r>
            <a:r>
              <a:rPr lang="en-US" altLang="zh-CN"/>
              <a:t>5</a:t>
            </a:r>
            <a:r>
              <a:rPr lang="zh-CN" altLang="en-US"/>
              <a:t>个用于测试，通过输入全部30个训练信号和15个测试信号，测试了训练后识别系统的效率。结果如下表所示。结果表明，大多数样本已被正确识别，准确率约为95%。</a:t>
            </a:r>
            <a:endParaRPr lang="zh-CN" altLang="en-US"/>
          </a:p>
        </p:txBody>
      </p:sp>
      <p:pic>
        <p:nvPicPr>
          <p:cNvPr id="7" name="图片 6"/>
          <p:cNvPicPr>
            <a:picLocks noChangeAspect="1"/>
          </p:cNvPicPr>
          <p:nvPr/>
        </p:nvPicPr>
        <p:blipFill>
          <a:blip r:embed="rId2"/>
          <a:stretch>
            <a:fillRect/>
          </a:stretch>
        </p:blipFill>
        <p:spPr>
          <a:xfrm>
            <a:off x="6445885" y="2428875"/>
            <a:ext cx="3783330" cy="3150235"/>
          </a:xfrm>
          <a:prstGeom prst="rect">
            <a:avLst/>
          </a:prstGeom>
        </p:spPr>
      </p:pic>
      <p:sp>
        <p:nvSpPr>
          <p:cNvPr id="8" name="文本框 7"/>
          <p:cNvSpPr txBox="1"/>
          <p:nvPr/>
        </p:nvSpPr>
        <p:spPr>
          <a:xfrm>
            <a:off x="4643120" y="5579110"/>
            <a:ext cx="7175500" cy="1198880"/>
          </a:xfrm>
          <a:prstGeom prst="rect">
            <a:avLst/>
          </a:prstGeom>
          <a:noFill/>
        </p:spPr>
        <p:txBody>
          <a:bodyPr wrap="square" rtlCol="0" anchor="t">
            <a:spAutoFit/>
          </a:bodyPr>
          <a:p>
            <a:r>
              <a:rPr lang="zh-CN"/>
              <a:t>可见，基于</a:t>
            </a:r>
            <a:r>
              <a:rPr lang="zh-CN" b="1"/>
              <a:t>小波变换</a:t>
            </a:r>
            <a:r>
              <a:rPr lang="zh-CN"/>
              <a:t>和</a:t>
            </a:r>
            <a:r>
              <a:rPr lang="zh-CN" b="1"/>
              <a:t>支持向量机</a:t>
            </a:r>
            <a:r>
              <a:rPr lang="zh-CN"/>
              <a:t>的颤振识别系统具有良好的颤振预警识别性能，且对不同的切削条件具有较强的鲁棒性。</a:t>
            </a:r>
            <a:endParaRPr lang="zh-CN"/>
          </a:p>
          <a:p>
            <a:r>
              <a:rPr lang="zh-CN"/>
              <a:t>缺点：必须</a:t>
            </a:r>
            <a:r>
              <a:rPr lang="zh-CN" b="1"/>
              <a:t>大量采集设备运行时的颤振和稳定状态的运行数据</a:t>
            </a:r>
            <a:r>
              <a:rPr lang="zh-CN"/>
              <a:t>，具有</a:t>
            </a:r>
            <a:r>
              <a:rPr lang="zh-CN" b="1"/>
              <a:t>齐全且充足的样本</a:t>
            </a:r>
            <a:r>
              <a:rPr lang="zh-CN"/>
              <a:t>，才能提取颤振特征并训练切削状态识别模型。</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dirty="0">
                <a:sym typeface="+mn-ea"/>
              </a:rPr>
              <a:t>状态识别其他算法</a:t>
            </a:r>
            <a:endParaRPr lang="zh-CN" dirty="0">
              <a:sym typeface="+mn-ea"/>
            </a:endParaRPr>
          </a:p>
        </p:txBody>
      </p:sp>
      <p:pic>
        <p:nvPicPr>
          <p:cNvPr id="4" name="图片 4" descr="EYN74M2XZUX(0TYU@TH%O$6"/>
          <p:cNvPicPr>
            <a:picLocks noChangeAspect="1"/>
          </p:cNvPicPr>
          <p:nvPr/>
        </p:nvPicPr>
        <p:blipFill>
          <a:blip r:embed="rId1"/>
          <a:stretch>
            <a:fillRect/>
          </a:stretch>
        </p:blipFill>
        <p:spPr>
          <a:xfrm>
            <a:off x="80645" y="718820"/>
            <a:ext cx="2474595" cy="5728335"/>
          </a:xfrm>
          <a:prstGeom prst="rect">
            <a:avLst/>
          </a:prstGeom>
        </p:spPr>
      </p:pic>
      <p:sp>
        <p:nvSpPr>
          <p:cNvPr id="6" name="文本框 5"/>
          <p:cNvSpPr txBox="1"/>
          <p:nvPr/>
        </p:nvSpPr>
        <p:spPr>
          <a:xfrm>
            <a:off x="2799715" y="2083435"/>
            <a:ext cx="7174865" cy="922020"/>
          </a:xfrm>
          <a:prstGeom prst="rect">
            <a:avLst/>
          </a:prstGeom>
          <a:noFill/>
        </p:spPr>
        <p:txBody>
          <a:bodyPr wrap="square" rtlCol="0" anchor="t">
            <a:spAutoFit/>
          </a:bodyPr>
          <a:p>
            <a:r>
              <a:rPr lang="zh-CN" altLang="en-US" b="1"/>
              <a:t>算法：</a:t>
            </a:r>
            <a:r>
              <a:rPr lang="zh-CN" b="1"/>
              <a:t>强化</a:t>
            </a:r>
            <a:r>
              <a:rPr lang="en-US" altLang="zh-CN" b="1"/>
              <a:t>knn</a:t>
            </a:r>
            <a:r>
              <a:rPr lang="zh-CN" altLang="en-US" b="1"/>
              <a:t>算法</a:t>
            </a:r>
            <a:endParaRPr lang="zh-CN" altLang="en-US" b="1"/>
          </a:p>
          <a:p>
            <a:endParaRPr lang="zh-CN" altLang="en-US"/>
          </a:p>
          <a:p>
            <a:r>
              <a:rPr lang="zh-CN" altLang="en-US" b="1"/>
              <a:t>建立</a:t>
            </a:r>
            <a:r>
              <a:rPr lang="en-US" altLang="zh-CN" b="1"/>
              <a:t>8</a:t>
            </a:r>
            <a:r>
              <a:rPr lang="zh-CN" altLang="en-US" b="1"/>
              <a:t>维信号向量</a:t>
            </a:r>
            <a:endParaRPr lang="zh-CN" altLang="en-US" b="1"/>
          </a:p>
        </p:txBody>
      </p:sp>
      <p:pic>
        <p:nvPicPr>
          <p:cNvPr id="7" name="图片 6"/>
          <p:cNvPicPr>
            <a:picLocks noChangeAspect="1"/>
          </p:cNvPicPr>
          <p:nvPr/>
        </p:nvPicPr>
        <p:blipFill>
          <a:blip r:embed="rId2"/>
          <a:stretch>
            <a:fillRect/>
          </a:stretch>
        </p:blipFill>
        <p:spPr>
          <a:xfrm>
            <a:off x="2895600" y="3060065"/>
            <a:ext cx="4596130" cy="2742565"/>
          </a:xfrm>
          <a:prstGeom prst="rect">
            <a:avLst/>
          </a:prstGeom>
        </p:spPr>
      </p:pic>
      <p:pic>
        <p:nvPicPr>
          <p:cNvPr id="8" name="图片 7"/>
          <p:cNvPicPr>
            <a:picLocks noChangeAspect="1"/>
          </p:cNvPicPr>
          <p:nvPr/>
        </p:nvPicPr>
        <p:blipFill>
          <a:blip r:embed="rId3"/>
          <a:stretch>
            <a:fillRect/>
          </a:stretch>
        </p:blipFill>
        <p:spPr>
          <a:xfrm>
            <a:off x="4733925" y="2558415"/>
            <a:ext cx="3147060" cy="447040"/>
          </a:xfrm>
          <a:prstGeom prst="rect">
            <a:avLst/>
          </a:prstGeom>
        </p:spPr>
      </p:pic>
      <p:pic>
        <p:nvPicPr>
          <p:cNvPr id="10" name="图片 9"/>
          <p:cNvPicPr>
            <a:picLocks noChangeAspect="1"/>
          </p:cNvPicPr>
          <p:nvPr/>
        </p:nvPicPr>
        <p:blipFill>
          <a:blip r:embed="rId4"/>
          <a:stretch>
            <a:fillRect/>
          </a:stretch>
        </p:blipFill>
        <p:spPr>
          <a:xfrm>
            <a:off x="7832090" y="2028825"/>
            <a:ext cx="4295775" cy="4829175"/>
          </a:xfrm>
          <a:prstGeom prst="rect">
            <a:avLst/>
          </a:prstGeom>
        </p:spPr>
      </p:pic>
      <p:pic>
        <p:nvPicPr>
          <p:cNvPr id="11" name="图片 10"/>
          <p:cNvPicPr>
            <a:picLocks noChangeAspect="1"/>
          </p:cNvPicPr>
          <p:nvPr/>
        </p:nvPicPr>
        <p:blipFill>
          <a:blip r:embed="rId5"/>
          <a:stretch>
            <a:fillRect/>
          </a:stretch>
        </p:blipFill>
        <p:spPr>
          <a:xfrm>
            <a:off x="2895600" y="792480"/>
            <a:ext cx="4612005" cy="1236345"/>
          </a:xfrm>
          <a:prstGeom prst="rect">
            <a:avLst/>
          </a:prstGeom>
        </p:spPr>
      </p:pic>
      <p:cxnSp>
        <p:nvCxnSpPr>
          <p:cNvPr id="12" name="直接连接符 11"/>
          <p:cNvCxnSpPr/>
          <p:nvPr/>
        </p:nvCxnSpPr>
        <p:spPr>
          <a:xfrm flipV="1">
            <a:off x="2677160" y="680720"/>
            <a:ext cx="0" cy="617728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p:txBody>
          <a:bodyPr/>
          <a:lstStyle/>
          <a:p>
            <a:r>
              <a:rPr lang="en-US" altLang="zh-CN" spc="600" dirty="0"/>
              <a:t>THANKS</a:t>
            </a:r>
            <a:endParaRPr lang="zh-CN" altLang="en-US" spc="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颤振信号识别</a:t>
            </a:r>
            <a:endParaRPr lang="en-US" altLang="zh-CN" dirty="0"/>
          </a:p>
        </p:txBody>
      </p:sp>
      <p:sp>
        <p:nvSpPr>
          <p:cNvPr id="3" name="文本框 2"/>
          <p:cNvSpPr txBox="1"/>
          <p:nvPr/>
        </p:nvSpPr>
        <p:spPr>
          <a:xfrm>
            <a:off x="161925" y="816610"/>
            <a:ext cx="11360150" cy="6862445"/>
          </a:xfrm>
          <a:prstGeom prst="rect">
            <a:avLst/>
          </a:prstGeom>
          <a:noFill/>
        </p:spPr>
        <p:txBody>
          <a:bodyPr wrap="square" rtlCol="0">
            <a:spAutoFit/>
          </a:bodyPr>
          <a:p>
            <a:pPr marL="342900" indent="-342900">
              <a:buFont typeface="Arial" panose="020B0604020202020204" pitchFamily="34" charset="0"/>
              <a:buChar char="•"/>
            </a:pPr>
            <a:r>
              <a:rPr lang="zh-CN" altLang="en-US" sz="2000"/>
              <a:t>主动颤振控制的原理：采用传感器收集切削信号，监测切削系统的实时状态，以控制加工参数使刀具振动幅度保持在较小的范围内。</a:t>
            </a:r>
            <a:endParaRPr lang="zh-CN" altLang="en-US" sz="2000"/>
          </a:p>
          <a:p>
            <a:pPr marL="342900" indent="-342900">
              <a:buFont typeface="Arial" panose="020B0604020202020204" pitchFamily="34" charset="0"/>
              <a:buChar char="•"/>
            </a:pPr>
            <a:r>
              <a:rPr lang="zh-CN" altLang="en-US" sz="2000"/>
              <a:t>颤振识别算法的难点：</a:t>
            </a:r>
            <a:r>
              <a:rPr lang="zh-CN" altLang="en-US" sz="2000" b="1">
                <a:solidFill>
                  <a:srgbClr val="FF0000"/>
                </a:solidFill>
              </a:rPr>
              <a:t>信号信噪比很低</a:t>
            </a:r>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r>
              <a:rPr lang="en-US" altLang="zh-CN" sz="2000" b="1">
                <a:solidFill>
                  <a:srgbClr val="FF0000"/>
                </a:solidFill>
              </a:rPr>
              <a:t>                                                           </a:t>
            </a:r>
            <a:r>
              <a:rPr lang="zh-CN" altLang="en-US" sz="1400" b="1">
                <a:solidFill>
                  <a:schemeClr val="tx1"/>
                </a:solidFill>
              </a:rPr>
              <a:t>切削由稳定状态过渡到颤振状态的加速度信号</a:t>
            </a:r>
            <a:endParaRPr lang="zh-CN" altLang="en-US" sz="1400" b="1">
              <a:solidFill>
                <a:schemeClr val="tx1"/>
              </a:solidFill>
            </a:endParaRPr>
          </a:p>
          <a:p>
            <a:endParaRPr lang="zh-CN" altLang="en-US" sz="2000">
              <a:solidFill>
                <a:schemeClr val="tx1"/>
              </a:solidFill>
            </a:endParaRPr>
          </a:p>
          <a:p>
            <a:pPr marL="342900" indent="-342900">
              <a:buFont typeface="Arial" panose="020B0604020202020204" pitchFamily="34" charset="0"/>
              <a:buChar char="•"/>
            </a:pPr>
            <a:r>
              <a:rPr lang="zh-CN" altLang="en-US" sz="2000">
                <a:solidFill>
                  <a:schemeClr val="tx1"/>
                </a:solidFill>
              </a:rPr>
              <a:t>现有的颤振识别算法的三个模块：</a:t>
            </a:r>
            <a:r>
              <a:rPr lang="zh-CN" altLang="en-US" sz="2000" b="1">
                <a:solidFill>
                  <a:srgbClr val="FF0000"/>
                </a:solidFill>
              </a:rPr>
              <a:t>信号处理、特征提取</a:t>
            </a:r>
            <a:r>
              <a:rPr lang="zh-CN" altLang="en-US" sz="2000">
                <a:solidFill>
                  <a:schemeClr val="tx1"/>
                </a:solidFill>
              </a:rPr>
              <a:t>和</a:t>
            </a:r>
            <a:r>
              <a:rPr lang="zh-CN" altLang="en-US" sz="2000" b="1">
                <a:solidFill>
                  <a:schemeClr val="tx1"/>
                </a:solidFill>
              </a:rPr>
              <a:t>状态识别</a:t>
            </a:r>
            <a:endParaRPr lang="zh-CN" altLang="en-US" sz="2000" b="1">
              <a:solidFill>
                <a:schemeClr val="tx1"/>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a:p>
            <a:endParaRPr lang="zh-CN" altLang="en-US" sz="2000" b="1">
              <a:solidFill>
                <a:srgbClr val="FF0000"/>
              </a:solidFill>
            </a:endParaRPr>
          </a:p>
        </p:txBody>
      </p:sp>
      <p:pic>
        <p:nvPicPr>
          <p:cNvPr id="6" name="图片 5"/>
          <p:cNvPicPr>
            <a:picLocks noChangeAspect="1"/>
          </p:cNvPicPr>
          <p:nvPr>
            <p:custDataLst>
              <p:tags r:id="rId1"/>
            </p:custDataLst>
          </p:nvPr>
        </p:nvPicPr>
        <p:blipFill>
          <a:blip r:embed="rId2"/>
          <a:stretch>
            <a:fillRect/>
          </a:stretch>
        </p:blipFill>
        <p:spPr>
          <a:xfrm>
            <a:off x="3836035" y="1795780"/>
            <a:ext cx="4519295" cy="36791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信号处理及颤振特征提取 </a:t>
            </a:r>
            <a:endParaRPr lang="zh-CN" altLang="en-US" dirty="0"/>
          </a:p>
        </p:txBody>
      </p:sp>
      <p:sp>
        <p:nvSpPr>
          <p:cNvPr id="3" name="文本框 2"/>
          <p:cNvSpPr txBox="1"/>
          <p:nvPr/>
        </p:nvSpPr>
        <p:spPr>
          <a:xfrm>
            <a:off x="71755" y="774700"/>
            <a:ext cx="12291060" cy="129159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rPr>
              <a:t>颤振监测信号选择 ：切削力、振动位移或加速度信号</a:t>
            </a:r>
            <a:endParaRPr lang="zh-CN" altLang="en-US" sz="2000" dirty="0">
              <a:solidFill>
                <a:schemeClr val="tx1">
                  <a:lumMod val="75000"/>
                  <a:lumOff val="25000"/>
                </a:schemeClr>
              </a:solidFill>
            </a:endParaRPr>
          </a:p>
          <a:p>
            <a:pPr marL="342900" indent="-342900">
              <a:lnSpc>
                <a:spcPct val="130000"/>
              </a:lnSpc>
              <a:buFont typeface="Arial" panose="020B0604020202020204" pitchFamily="34" charset="0"/>
              <a:buChar char="•"/>
            </a:pPr>
            <a:r>
              <a:rPr lang="zh-CN" altLang="en-US" sz="2000" dirty="0">
                <a:solidFill>
                  <a:schemeClr val="tx1">
                    <a:lumMod val="75000"/>
                    <a:lumOff val="25000"/>
                  </a:schemeClr>
                </a:solidFill>
              </a:rPr>
              <a:t>颤振信号处理方法：连续小波变换  (CWT)、离散小波变换  (</a:t>
            </a:r>
            <a:r>
              <a:rPr lang="en-US" altLang="zh-CN" sz="2000" dirty="0">
                <a:solidFill>
                  <a:schemeClr val="tx1">
                    <a:lumMod val="75000"/>
                    <a:lumOff val="25000"/>
                  </a:schemeClr>
                </a:solidFill>
              </a:rPr>
              <a:t>DWT</a:t>
            </a:r>
            <a:r>
              <a:rPr lang="zh-CN" altLang="en-US" sz="2000" dirty="0">
                <a:solidFill>
                  <a:schemeClr val="tx1">
                    <a:lumMod val="75000"/>
                    <a:lumOff val="25000"/>
                  </a:schemeClr>
                </a:solidFill>
              </a:rPr>
              <a:t>)、快速傅里叶变换</a:t>
            </a:r>
            <a:r>
              <a:rPr lang="en-US" altLang="zh-CN" sz="2000" dirty="0">
                <a:solidFill>
                  <a:schemeClr val="tx1">
                    <a:lumMod val="75000"/>
                    <a:lumOff val="25000"/>
                  </a:schemeClr>
                </a:solidFill>
              </a:rPr>
              <a:t>(FFT)</a:t>
            </a:r>
            <a:r>
              <a:rPr lang="zh-CN" altLang="en-US" sz="2000" dirty="0">
                <a:solidFill>
                  <a:schemeClr val="tx1">
                    <a:lumMod val="75000"/>
                    <a:lumOff val="25000"/>
                  </a:schemeClr>
                </a:solidFill>
              </a:rPr>
              <a:t>、经验模态分解 </a:t>
            </a:r>
            <a:r>
              <a:rPr lang="en-US" altLang="zh-CN" sz="2000" dirty="0">
                <a:solidFill>
                  <a:schemeClr val="tx1">
                    <a:lumMod val="75000"/>
                    <a:lumOff val="25000"/>
                  </a:schemeClr>
                </a:solidFill>
              </a:rPr>
              <a:t>(EMD)</a:t>
            </a:r>
            <a:r>
              <a:rPr lang="zh-CN" altLang="en-US" sz="2000" dirty="0">
                <a:solidFill>
                  <a:schemeClr val="tx1">
                    <a:lumMod val="75000"/>
                    <a:lumOff val="25000"/>
                  </a:schemeClr>
                </a:solidFill>
              </a:rPr>
              <a:t>、Hilbert-Huang变换  ( HHT)、Wigner-vile Distribution (简称 WVD)、参数化时频表示法</a:t>
            </a:r>
            <a:r>
              <a:rPr lang="en-US" altLang="zh-CN" sz="2000" dirty="0">
                <a:solidFill>
                  <a:schemeClr val="tx1">
                    <a:lumMod val="75000"/>
                    <a:lumOff val="25000"/>
                  </a:schemeClr>
                </a:solidFill>
              </a:rPr>
              <a:t>......</a:t>
            </a:r>
            <a:endParaRPr lang="en-US" altLang="zh-CN" sz="2000" dirty="0">
              <a:solidFill>
                <a:schemeClr val="tx1">
                  <a:lumMod val="75000"/>
                  <a:lumOff val="25000"/>
                </a:schemeClr>
              </a:solidFill>
            </a:endParaRPr>
          </a:p>
        </p:txBody>
      </p:sp>
      <p:pic>
        <p:nvPicPr>
          <p:cNvPr id="11" name="图片 10" descr="N46OE9765IMXXH4%E%S3N0S"/>
          <p:cNvPicPr>
            <a:picLocks noChangeAspect="1"/>
          </p:cNvPicPr>
          <p:nvPr/>
        </p:nvPicPr>
        <p:blipFill>
          <a:blip r:embed="rId1"/>
          <a:stretch>
            <a:fillRect/>
          </a:stretch>
        </p:blipFill>
        <p:spPr>
          <a:xfrm>
            <a:off x="71755" y="2199005"/>
            <a:ext cx="5876925" cy="2934335"/>
          </a:xfrm>
          <a:prstGeom prst="rect">
            <a:avLst/>
          </a:prstGeom>
        </p:spPr>
      </p:pic>
      <p:pic>
        <p:nvPicPr>
          <p:cNvPr id="12" name="图片 11" descr="KE67NBJ$9O_5267Y415J~SO"/>
          <p:cNvPicPr>
            <a:picLocks noChangeAspect="1"/>
          </p:cNvPicPr>
          <p:nvPr/>
        </p:nvPicPr>
        <p:blipFill>
          <a:blip r:embed="rId2"/>
          <a:stretch>
            <a:fillRect/>
          </a:stretch>
        </p:blipFill>
        <p:spPr>
          <a:xfrm>
            <a:off x="6090920" y="2199005"/>
            <a:ext cx="5877560" cy="2927350"/>
          </a:xfrm>
          <a:prstGeom prst="rect">
            <a:avLst/>
          </a:prstGeom>
        </p:spPr>
      </p:pic>
      <p:sp>
        <p:nvSpPr>
          <p:cNvPr id="13" name="文本框 12"/>
          <p:cNvSpPr txBox="1"/>
          <p:nvPr/>
        </p:nvSpPr>
        <p:spPr>
          <a:xfrm>
            <a:off x="4988560" y="5259070"/>
            <a:ext cx="2023110" cy="306705"/>
          </a:xfrm>
          <a:prstGeom prst="rect">
            <a:avLst/>
          </a:prstGeom>
          <a:noFill/>
        </p:spPr>
        <p:txBody>
          <a:bodyPr wrap="square" rtlCol="0" anchor="t">
            <a:spAutoFit/>
          </a:bodyPr>
          <a:p>
            <a:r>
              <a:rPr lang="zh-CN" altLang="en-US" sz="1400" b="1"/>
              <a:t>颤振在线检测研究列举</a:t>
            </a:r>
            <a:endParaRPr lang="zh-CN" altLang="en-US" sz="14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信号处理及颤振特征提取 </a:t>
            </a:r>
            <a:endParaRPr lang="zh-CN" altLang="en-US" dirty="0"/>
          </a:p>
        </p:txBody>
      </p:sp>
      <p:pic>
        <p:nvPicPr>
          <p:cNvPr id="4" name="图片 3" descr="JZY6VFTQYWIM~(E4D77O7(C"/>
          <p:cNvPicPr>
            <a:picLocks noChangeAspect="1"/>
          </p:cNvPicPr>
          <p:nvPr/>
        </p:nvPicPr>
        <p:blipFill>
          <a:blip r:embed="rId1"/>
          <a:stretch>
            <a:fillRect/>
          </a:stretch>
        </p:blipFill>
        <p:spPr>
          <a:xfrm>
            <a:off x="0" y="707390"/>
            <a:ext cx="4948555" cy="2018030"/>
          </a:xfrm>
          <a:prstGeom prst="rect">
            <a:avLst/>
          </a:prstGeom>
        </p:spPr>
      </p:pic>
      <p:pic>
        <p:nvPicPr>
          <p:cNvPr id="3" name="图片 2" descr="RLN%~80ZOJ4WT]_{Q@Q(4HT"/>
          <p:cNvPicPr>
            <a:picLocks noChangeAspect="1"/>
          </p:cNvPicPr>
          <p:nvPr/>
        </p:nvPicPr>
        <p:blipFill>
          <a:blip r:embed="rId2"/>
          <a:srcRect b="16952"/>
          <a:stretch>
            <a:fillRect/>
          </a:stretch>
        </p:blipFill>
        <p:spPr>
          <a:xfrm>
            <a:off x="-635" y="2933065"/>
            <a:ext cx="4867275" cy="1938020"/>
          </a:xfrm>
          <a:prstGeom prst="rect">
            <a:avLst/>
          </a:prstGeom>
        </p:spPr>
      </p:pic>
      <p:sp>
        <p:nvSpPr>
          <p:cNvPr id="13" name="文本框 12"/>
          <p:cNvSpPr txBox="1"/>
          <p:nvPr/>
        </p:nvSpPr>
        <p:spPr>
          <a:xfrm>
            <a:off x="1973580" y="4871085"/>
            <a:ext cx="918210" cy="306705"/>
          </a:xfrm>
          <a:prstGeom prst="rect">
            <a:avLst/>
          </a:prstGeom>
          <a:noFill/>
        </p:spPr>
        <p:txBody>
          <a:bodyPr wrap="square" rtlCol="0" anchor="t">
            <a:spAutoFit/>
          </a:bodyPr>
          <a:p>
            <a:r>
              <a:rPr lang="zh-CN" altLang="en-US" sz="1400" b="1"/>
              <a:t>实验平台</a:t>
            </a:r>
            <a:endParaRPr lang="zh-CN" altLang="en-US" sz="1400" b="1"/>
          </a:p>
        </p:txBody>
      </p:sp>
      <p:pic>
        <p:nvPicPr>
          <p:cNvPr id="6" name="图片 5" descr="4J~N9F}`]F@GWO7N}4NK0~S"/>
          <p:cNvPicPr>
            <a:picLocks noChangeAspect="1"/>
          </p:cNvPicPr>
          <p:nvPr/>
        </p:nvPicPr>
        <p:blipFill>
          <a:blip r:embed="rId3"/>
          <a:srcRect b="9154"/>
          <a:stretch>
            <a:fillRect/>
          </a:stretch>
        </p:blipFill>
        <p:spPr>
          <a:xfrm>
            <a:off x="6807200" y="707390"/>
            <a:ext cx="3664585" cy="2319020"/>
          </a:xfrm>
          <a:prstGeom prst="rect">
            <a:avLst/>
          </a:prstGeom>
        </p:spPr>
      </p:pic>
      <p:pic>
        <p:nvPicPr>
          <p:cNvPr id="8" name="图片 7" descr="OO8]1IJB@G%U429)51YOVVU"/>
          <p:cNvPicPr>
            <a:picLocks noChangeAspect="1"/>
          </p:cNvPicPr>
          <p:nvPr/>
        </p:nvPicPr>
        <p:blipFill>
          <a:blip r:embed="rId4"/>
          <a:srcRect b="8251"/>
          <a:stretch>
            <a:fillRect/>
          </a:stretch>
        </p:blipFill>
        <p:spPr>
          <a:xfrm>
            <a:off x="5396865" y="3382010"/>
            <a:ext cx="6485890" cy="2711450"/>
          </a:xfrm>
          <a:prstGeom prst="rect">
            <a:avLst/>
          </a:prstGeom>
        </p:spPr>
      </p:pic>
      <p:sp>
        <p:nvSpPr>
          <p:cNvPr id="9" name="文本框 8"/>
          <p:cNvSpPr txBox="1"/>
          <p:nvPr/>
        </p:nvSpPr>
        <p:spPr>
          <a:xfrm>
            <a:off x="7987665" y="3075305"/>
            <a:ext cx="1303655" cy="306705"/>
          </a:xfrm>
          <a:prstGeom prst="rect">
            <a:avLst/>
          </a:prstGeom>
          <a:noFill/>
        </p:spPr>
        <p:txBody>
          <a:bodyPr wrap="square" rtlCol="0" anchor="t">
            <a:spAutoFit/>
          </a:bodyPr>
          <a:p>
            <a:r>
              <a:rPr lang="zh-CN" altLang="en-US" sz="1400" b="1"/>
              <a:t>三种颤振状态</a:t>
            </a:r>
            <a:endParaRPr lang="zh-CN" altLang="en-US" sz="1400" b="1"/>
          </a:p>
        </p:txBody>
      </p:sp>
      <p:sp>
        <p:nvSpPr>
          <p:cNvPr id="17" name="文本框 16"/>
          <p:cNvSpPr txBox="1"/>
          <p:nvPr/>
        </p:nvSpPr>
        <p:spPr>
          <a:xfrm>
            <a:off x="7060565" y="5988050"/>
            <a:ext cx="4070985" cy="521970"/>
          </a:xfrm>
          <a:prstGeom prst="rect">
            <a:avLst/>
          </a:prstGeom>
          <a:noFill/>
        </p:spPr>
        <p:txBody>
          <a:bodyPr wrap="square" rtlCol="0" anchor="t">
            <a:spAutoFit/>
          </a:bodyPr>
          <a:p>
            <a:r>
              <a:rPr lang="zh-CN" altLang="en-US" sz="1400" b="1"/>
              <a:t>振动信号的FFT处理（</a:t>
            </a:r>
            <a:r>
              <a:rPr lang="en-US" altLang="zh-CN" sz="1400" b="1"/>
              <a:t>a)</a:t>
            </a:r>
            <a:r>
              <a:rPr lang="zh-CN" altLang="en-US" sz="1400" b="1"/>
              <a:t>稳定状态</a:t>
            </a:r>
            <a:r>
              <a:rPr lang="en-US" altLang="zh-CN" sz="1400" b="1"/>
              <a:t> </a:t>
            </a:r>
            <a:r>
              <a:rPr lang="zh-CN" altLang="en-US" sz="1400" b="1"/>
              <a:t>（</a:t>
            </a:r>
            <a:r>
              <a:rPr lang="en-US" altLang="zh-CN" sz="1400" b="1"/>
              <a:t>b)</a:t>
            </a:r>
            <a:r>
              <a:rPr lang="zh-CN" altLang="en-US" sz="1400" b="1"/>
              <a:t>颤振状态</a:t>
            </a:r>
            <a:endParaRPr lang="zh-CN" altLang="en-US" sz="1400" b="1"/>
          </a:p>
          <a:p>
            <a:r>
              <a:rPr lang="zh-CN" altLang="en-US" sz="1400" b="1"/>
              <a:t>颤振频率：</a:t>
            </a:r>
            <a:r>
              <a:rPr lang="en-US" altLang="zh-CN" sz="1400" b="1"/>
              <a:t>158.2Hz</a:t>
            </a:r>
            <a:endParaRPr lang="en-US" altLang="zh-CN" sz="1400" b="1"/>
          </a:p>
        </p:txBody>
      </p:sp>
      <p:sp>
        <p:nvSpPr>
          <p:cNvPr id="18" name="文本框 17"/>
          <p:cNvSpPr txBox="1"/>
          <p:nvPr/>
        </p:nvSpPr>
        <p:spPr>
          <a:xfrm>
            <a:off x="140335" y="5238115"/>
            <a:ext cx="5256530" cy="1198880"/>
          </a:xfrm>
          <a:prstGeom prst="rect">
            <a:avLst/>
          </a:prstGeom>
          <a:noFill/>
        </p:spPr>
        <p:txBody>
          <a:bodyPr wrap="square" rtlCol="0" anchor="t">
            <a:spAutoFit/>
          </a:bodyPr>
          <a:p>
            <a:r>
              <a:rPr lang="zh-CN" altLang="en-US"/>
              <a:t>（</a:t>
            </a:r>
            <a:r>
              <a:rPr lang="en-US" altLang="zh-CN"/>
              <a:t>1</a:t>
            </a:r>
            <a:r>
              <a:rPr lang="zh-CN" altLang="en-US"/>
              <a:t>）早期颤振识别的目标：</a:t>
            </a:r>
            <a:r>
              <a:rPr lang="zh-CN" altLang="en-US" b="1"/>
              <a:t>有效地检测出过渡颤振</a:t>
            </a:r>
            <a:endParaRPr lang="zh-CN" altLang="en-US" b="1"/>
          </a:p>
          <a:p>
            <a:r>
              <a:rPr lang="zh-CN" altLang="en-US"/>
              <a:t>（</a:t>
            </a:r>
            <a:r>
              <a:rPr lang="en-US" altLang="zh-CN"/>
              <a:t>2</a:t>
            </a:r>
            <a:r>
              <a:rPr lang="zh-CN" altLang="en-US"/>
              <a:t>）过渡状态的两种颤振特征：</a:t>
            </a:r>
            <a:endParaRPr lang="zh-CN" altLang="en-US"/>
          </a:p>
          <a:p>
            <a:r>
              <a:rPr lang="zh-CN" altLang="en-US"/>
              <a:t> </a:t>
            </a:r>
            <a:r>
              <a:rPr lang="en-US" altLang="zh-CN"/>
              <a:t>        </a:t>
            </a:r>
            <a:r>
              <a:rPr lang="zh-CN" altLang="en-US"/>
              <a:t>时域：</a:t>
            </a:r>
            <a:r>
              <a:rPr lang="zh-CN" altLang="en-US" b="1"/>
              <a:t>振幅的增加</a:t>
            </a:r>
            <a:r>
              <a:rPr lang="en-US" altLang="zh-CN"/>
              <a:t>    </a:t>
            </a:r>
            <a:r>
              <a:rPr lang="zh-CN" altLang="en-US"/>
              <a:t>频域：</a:t>
            </a:r>
            <a:r>
              <a:rPr lang="zh-CN" altLang="en-US" b="1"/>
              <a:t>能量的传递</a:t>
            </a:r>
            <a:endParaRPr lang="zh-CN"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t>信号处理及颤振特征提取 </a:t>
            </a:r>
            <a:endParaRPr dirty="0"/>
          </a:p>
        </p:txBody>
      </p:sp>
      <p:pic>
        <p:nvPicPr>
          <p:cNvPr id="3" name="图片 2" descr="TQWS_OQ]DA{MRH21C`B@KK6"/>
          <p:cNvPicPr>
            <a:picLocks noChangeAspect="1"/>
          </p:cNvPicPr>
          <p:nvPr/>
        </p:nvPicPr>
        <p:blipFill>
          <a:blip r:embed="rId1"/>
          <a:stretch>
            <a:fillRect/>
          </a:stretch>
        </p:blipFill>
        <p:spPr>
          <a:xfrm>
            <a:off x="1362075" y="1426845"/>
            <a:ext cx="2358390" cy="384175"/>
          </a:xfrm>
          <a:prstGeom prst="rect">
            <a:avLst/>
          </a:prstGeom>
        </p:spPr>
      </p:pic>
      <p:sp>
        <p:nvSpPr>
          <p:cNvPr id="6" name="文本框 5"/>
          <p:cNvSpPr txBox="1"/>
          <p:nvPr/>
        </p:nvSpPr>
        <p:spPr>
          <a:xfrm>
            <a:off x="120015" y="781685"/>
            <a:ext cx="4842510" cy="645160"/>
          </a:xfrm>
          <a:prstGeom prst="rect">
            <a:avLst/>
          </a:prstGeom>
          <a:noFill/>
        </p:spPr>
        <p:txBody>
          <a:bodyPr wrap="square" rtlCol="0" anchor="t">
            <a:spAutoFit/>
          </a:bodyPr>
          <a:p>
            <a:r>
              <a:rPr lang="zh-CN" altLang="en-US"/>
              <a:t>过渡状态的加速度信号被假定为随机信号和正弦信号的叠加，因此可表示为：</a:t>
            </a:r>
            <a:endParaRPr lang="zh-CN" altLang="en-US"/>
          </a:p>
        </p:txBody>
      </p:sp>
      <p:sp>
        <p:nvSpPr>
          <p:cNvPr id="10" name="文本框 9"/>
          <p:cNvSpPr txBox="1"/>
          <p:nvPr/>
        </p:nvSpPr>
        <p:spPr>
          <a:xfrm>
            <a:off x="120015" y="1811020"/>
            <a:ext cx="4842510" cy="922020"/>
          </a:xfrm>
          <a:prstGeom prst="rect">
            <a:avLst/>
          </a:prstGeom>
          <a:noFill/>
        </p:spPr>
        <p:txBody>
          <a:bodyPr wrap="square" rtlCol="0" anchor="t">
            <a:spAutoFit/>
          </a:bodyPr>
          <a:p>
            <a:r>
              <a:rPr lang="zh-CN" altLang="en-US"/>
              <a:t>若</a:t>
            </a:r>
            <a:r>
              <a:rPr lang="en-US" altLang="zh-CN"/>
              <a:t>A</a:t>
            </a:r>
            <a:r>
              <a:rPr lang="zh-CN" altLang="en-US"/>
              <a:t>较大，则可以直接采用</a:t>
            </a:r>
            <a:r>
              <a:rPr lang="zh-CN" altLang="en-US" b="1">
                <a:solidFill>
                  <a:srgbClr val="FF0000"/>
                </a:solidFill>
              </a:rPr>
              <a:t>标准差</a:t>
            </a:r>
            <a:r>
              <a:rPr lang="zh-CN" altLang="en-US" b="1">
                <a:solidFill>
                  <a:srgbClr val="FF0000"/>
                </a:solidFill>
                <a:latin typeface="Arial" panose="020B0604020202020204" pitchFamily="34" charset="0"/>
                <a:cs typeface="Arial" panose="020B0604020202020204" pitchFamily="34" charset="0"/>
              </a:rPr>
              <a:t>σ</a:t>
            </a:r>
            <a:r>
              <a:rPr lang="en-US" altLang="zh-CN" b="1">
                <a:solidFill>
                  <a:srgbClr val="FF0000"/>
                </a:solidFill>
                <a:latin typeface="Arial" panose="020B0604020202020204" pitchFamily="34" charset="0"/>
                <a:cs typeface="Arial" panose="020B0604020202020204" pitchFamily="34" charset="0"/>
              </a:rPr>
              <a:t>(a)</a:t>
            </a:r>
            <a:r>
              <a:rPr lang="zh-CN" altLang="en-US">
                <a:latin typeface="Arial" panose="020B0604020202020204" pitchFamily="34" charset="0"/>
                <a:cs typeface="Arial" panose="020B0604020202020204" pitchFamily="34" charset="0"/>
              </a:rPr>
              <a:t>作为过渡状态颤振检测的特征参数</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若</a:t>
            </a:r>
            <a:r>
              <a:rPr lang="en-US" altLang="zh-CN">
                <a:latin typeface="Arial" panose="020B0604020202020204" pitchFamily="34" charset="0"/>
                <a:cs typeface="Arial" panose="020B0604020202020204" pitchFamily="34" charset="0"/>
              </a:rPr>
              <a:t>A</a:t>
            </a:r>
            <a:r>
              <a:rPr lang="zh-CN" altLang="en-US">
                <a:latin typeface="Arial" panose="020B0604020202020204" pitchFamily="34" charset="0"/>
                <a:cs typeface="Arial" panose="020B0604020202020204" pitchFamily="34" charset="0"/>
              </a:rPr>
              <a:t>很小，则需要采用</a:t>
            </a:r>
            <a:r>
              <a:rPr lang="zh-CN" altLang="en-US" b="1">
                <a:latin typeface="Arial" panose="020B0604020202020204" pitchFamily="34" charset="0"/>
                <a:cs typeface="Arial" panose="020B0604020202020204" pitchFamily="34" charset="0"/>
              </a:rPr>
              <a:t>离散小波变换</a:t>
            </a:r>
            <a:r>
              <a:rPr lang="en-US" altLang="zh-CN">
                <a:latin typeface="Arial" panose="020B0604020202020204" pitchFamily="34" charset="0"/>
                <a:cs typeface="Arial" panose="020B0604020202020204" pitchFamily="34" charset="0"/>
              </a:rPr>
              <a:t>(DWT)</a:t>
            </a:r>
            <a:r>
              <a:rPr lang="zh-CN" altLang="en-US">
                <a:latin typeface="Arial" panose="020B0604020202020204" pitchFamily="34" charset="0"/>
                <a:cs typeface="Arial" panose="020B0604020202020204" pitchFamily="34" charset="0"/>
              </a:rPr>
              <a:t>。</a:t>
            </a:r>
            <a:endParaRPr lang="zh-CN" altLang="en-US">
              <a:latin typeface="Arial" panose="020B0604020202020204" pitchFamily="34" charset="0"/>
              <a:cs typeface="Arial" panose="020B0604020202020204" pitchFamily="34" charset="0"/>
            </a:endParaRPr>
          </a:p>
        </p:txBody>
      </p:sp>
      <p:pic>
        <p:nvPicPr>
          <p:cNvPr id="11" name="图片 10"/>
          <p:cNvPicPr>
            <a:picLocks noChangeAspect="1"/>
          </p:cNvPicPr>
          <p:nvPr/>
        </p:nvPicPr>
        <p:blipFill>
          <a:blip r:embed="rId2"/>
          <a:stretch>
            <a:fillRect/>
          </a:stretch>
        </p:blipFill>
        <p:spPr>
          <a:xfrm>
            <a:off x="575310" y="2733040"/>
            <a:ext cx="3931920" cy="1516380"/>
          </a:xfrm>
          <a:prstGeom prst="rect">
            <a:avLst/>
          </a:prstGeom>
        </p:spPr>
      </p:pic>
      <p:sp>
        <p:nvSpPr>
          <p:cNvPr id="12" name="文本框 11"/>
          <p:cNvSpPr txBox="1"/>
          <p:nvPr/>
        </p:nvSpPr>
        <p:spPr>
          <a:xfrm>
            <a:off x="120015" y="4249420"/>
            <a:ext cx="4842510" cy="2030095"/>
          </a:xfrm>
          <a:prstGeom prst="rect">
            <a:avLst/>
          </a:prstGeom>
          <a:noFill/>
        </p:spPr>
        <p:txBody>
          <a:bodyPr wrap="square" rtlCol="0" anchor="t">
            <a:spAutoFit/>
          </a:bodyPr>
          <a:p>
            <a:r>
              <a:rPr lang="zh-CN" altLang="en-US">
                <a:latin typeface="Arial" panose="020B0604020202020204" pitchFamily="34" charset="0"/>
                <a:cs typeface="Arial" panose="020B0604020202020204" pitchFamily="34" charset="0"/>
              </a:rPr>
              <a:t>定义一个</a:t>
            </a:r>
            <a:r>
              <a:rPr lang="zh-CN" altLang="en-US" b="1">
                <a:solidFill>
                  <a:srgbClr val="FF0000"/>
                </a:solidFill>
                <a:latin typeface="Arial" panose="020B0604020202020204" pitchFamily="34" charset="0"/>
                <a:cs typeface="Arial" panose="020B0604020202020204" pitchFamily="34" charset="0"/>
              </a:rPr>
              <a:t>特征参数</a:t>
            </a:r>
            <a:r>
              <a:rPr lang="en-US" altLang="zh-CN" b="1">
                <a:solidFill>
                  <a:srgbClr val="FF0000"/>
                </a:solidFill>
                <a:latin typeface="Arial" panose="020B0604020202020204" pitchFamily="34" charset="0"/>
                <a:cs typeface="Arial" panose="020B0604020202020204" pitchFamily="34" charset="0"/>
              </a:rPr>
              <a:t>T1</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T1=</a:t>
            </a:r>
            <a:r>
              <a:rPr lang="zh-CN" altLang="en-US">
                <a:latin typeface="Arial" panose="020B0604020202020204" pitchFamily="34" charset="0"/>
                <a:cs typeface="Arial" panose="020B0604020202020204" pitchFamily="34" charset="0"/>
                <a:sym typeface="+mn-ea"/>
              </a:rPr>
              <a:t>σ</a:t>
            </a:r>
            <a:r>
              <a:rPr lang="en-US" altLang="zh-CN">
                <a:latin typeface="Arial" panose="020B0604020202020204" pitchFamily="34" charset="0"/>
                <a:cs typeface="Arial" panose="020B0604020202020204" pitchFamily="34" charset="0"/>
                <a:sym typeface="+mn-ea"/>
              </a:rPr>
              <a:t>(WTch(a))</a:t>
            </a:r>
            <a:r>
              <a:rPr lang="zh-CN" altLang="en-US">
                <a:latin typeface="Arial" panose="020B0604020202020204" pitchFamily="34" charset="0"/>
                <a:cs typeface="Arial" panose="020B0604020202020204" pitchFamily="34" charset="0"/>
                <a:sym typeface="+mn-ea"/>
              </a:rPr>
              <a:t>，</a:t>
            </a:r>
            <a:r>
              <a:rPr lang="zh-CN" altLang="en-US">
                <a:latin typeface="Arial" panose="020B0604020202020204" pitchFamily="34" charset="0"/>
                <a:cs typeface="Arial" panose="020B0604020202020204" pitchFamily="34" charset="0"/>
                <a:sym typeface="+mn-ea"/>
              </a:rPr>
              <a:t>其中</a:t>
            </a:r>
            <a:endParaRPr lang="zh-CN" altLang="en-US">
              <a:latin typeface="Arial" panose="020B0604020202020204" pitchFamily="34" charset="0"/>
              <a:cs typeface="Arial" panose="020B0604020202020204" pitchFamily="34" charset="0"/>
              <a:sym typeface="+mn-ea"/>
            </a:endParaRPr>
          </a:p>
          <a:p>
            <a:r>
              <a:rPr lang="en-US" altLang="zh-CN">
                <a:latin typeface="Arial" panose="020B0604020202020204" pitchFamily="34" charset="0"/>
                <a:cs typeface="Arial" panose="020B0604020202020204" pitchFamily="34" charset="0"/>
                <a:sym typeface="+mn-ea"/>
              </a:rPr>
              <a:t>WTch(a)</a:t>
            </a:r>
            <a:r>
              <a:rPr lang="zh-CN" altLang="en-US">
                <a:latin typeface="Arial" panose="020B0604020202020204" pitchFamily="34" charset="0"/>
                <a:cs typeface="Arial" panose="020B0604020202020204" pitchFamily="34" charset="0"/>
                <a:sym typeface="+mn-ea"/>
              </a:rPr>
              <a:t>为与颤振发生频率所在频带的信号。</a:t>
            </a:r>
            <a:endParaRPr lang="zh-CN" altLang="en-US">
              <a:latin typeface="Arial" panose="020B0604020202020204" pitchFamily="34" charset="0"/>
              <a:cs typeface="Arial" panose="020B0604020202020204" pitchFamily="34" charset="0"/>
              <a:sym typeface="+mn-ea"/>
            </a:endParaRPr>
          </a:p>
          <a:p>
            <a:endParaRPr lang="zh-CN" altLang="en-US">
              <a:latin typeface="Arial" panose="020B0604020202020204" pitchFamily="34" charset="0"/>
              <a:cs typeface="Arial" panose="020B0604020202020204" pitchFamily="34" charset="0"/>
              <a:sym typeface="+mn-ea"/>
            </a:endParaRPr>
          </a:p>
          <a:p>
            <a:r>
              <a:rPr lang="zh-CN" altLang="en-US">
                <a:latin typeface="Arial" panose="020B0604020202020204" pitchFamily="34" charset="0"/>
                <a:cs typeface="Arial" panose="020B0604020202020204" pitchFamily="34" charset="0"/>
                <a:sym typeface="+mn-ea"/>
              </a:rPr>
              <a:t>为了研究T1较于</a:t>
            </a:r>
            <a:r>
              <a:rPr lang="zh-CN" altLang="en-US">
                <a:latin typeface="Arial" panose="020B0604020202020204" pitchFamily="34" charset="0"/>
                <a:cs typeface="Arial" panose="020B0604020202020204" pitchFamily="34" charset="0"/>
                <a:sym typeface="+mn-ea"/>
              </a:rPr>
              <a:t>σ</a:t>
            </a:r>
            <a:r>
              <a:rPr lang="en-US" altLang="zh-CN">
                <a:latin typeface="Arial" panose="020B0604020202020204" pitchFamily="34" charset="0"/>
                <a:cs typeface="Arial" panose="020B0604020202020204" pitchFamily="34" charset="0"/>
                <a:sym typeface="+mn-ea"/>
              </a:rPr>
              <a:t>(a)</a:t>
            </a:r>
            <a:r>
              <a:rPr lang="zh-CN" altLang="en-US">
                <a:latin typeface="Arial" panose="020B0604020202020204" pitchFamily="34" charset="0"/>
                <a:cs typeface="Arial" panose="020B0604020202020204" pitchFamily="34" charset="0"/>
                <a:sym typeface="+mn-ea"/>
              </a:rPr>
              <a:t>的优越性，进行数值分析，首先假设加速度信号处于稳定状态，将其模拟为方差为1的随机信号。经过</a:t>
            </a:r>
            <a:r>
              <a:rPr lang="en-US" altLang="zh-CN">
                <a:latin typeface="Arial" panose="020B0604020202020204" pitchFamily="34" charset="0"/>
                <a:cs typeface="Arial" panose="020B0604020202020204" pitchFamily="34" charset="0"/>
                <a:sym typeface="+mn-ea"/>
              </a:rPr>
              <a:t>10</a:t>
            </a:r>
            <a:r>
              <a:rPr lang="zh-CN" altLang="en-US">
                <a:latin typeface="Arial" panose="020B0604020202020204" pitchFamily="34" charset="0"/>
                <a:cs typeface="Arial" panose="020B0604020202020204" pitchFamily="34" charset="0"/>
                <a:sym typeface="+mn-ea"/>
              </a:rPr>
              <a:t>s后，该信号换为用等式</a:t>
            </a:r>
            <a:r>
              <a:rPr lang="en-US" altLang="zh-CN">
                <a:latin typeface="Arial" panose="020B0604020202020204" pitchFamily="34" charset="0"/>
                <a:cs typeface="Arial" panose="020B0604020202020204" pitchFamily="34" charset="0"/>
                <a:sym typeface="+mn-ea"/>
              </a:rPr>
              <a:t>a(t)</a:t>
            </a:r>
            <a:r>
              <a:rPr lang="zh-CN" altLang="en-US">
                <a:latin typeface="Arial" panose="020B0604020202020204" pitchFamily="34" charset="0"/>
                <a:cs typeface="Arial" panose="020B0604020202020204" pitchFamily="34" charset="0"/>
                <a:sym typeface="+mn-ea"/>
              </a:rPr>
              <a:t>表示的复信号。</a:t>
            </a:r>
            <a:endParaRPr lang="zh-CN" altLang="en-US">
              <a:latin typeface="Arial" panose="020B0604020202020204" pitchFamily="34" charset="0"/>
              <a:cs typeface="Arial" panose="020B0604020202020204" pitchFamily="34" charset="0"/>
              <a:sym typeface="+mn-ea"/>
            </a:endParaRPr>
          </a:p>
        </p:txBody>
      </p:sp>
      <p:pic>
        <p:nvPicPr>
          <p:cNvPr id="13" name="图片 12"/>
          <p:cNvPicPr>
            <a:picLocks noChangeAspect="1"/>
          </p:cNvPicPr>
          <p:nvPr/>
        </p:nvPicPr>
        <p:blipFill>
          <a:blip r:embed="rId3"/>
          <a:stretch>
            <a:fillRect/>
          </a:stretch>
        </p:blipFill>
        <p:spPr>
          <a:xfrm>
            <a:off x="5966460" y="853440"/>
            <a:ext cx="4526280" cy="5150485"/>
          </a:xfrm>
          <a:prstGeom prst="rect">
            <a:avLst/>
          </a:prstGeom>
        </p:spPr>
      </p:pic>
      <p:sp>
        <p:nvSpPr>
          <p:cNvPr id="17" name="文本框 16"/>
          <p:cNvSpPr txBox="1"/>
          <p:nvPr/>
        </p:nvSpPr>
        <p:spPr>
          <a:xfrm>
            <a:off x="7715250" y="5972810"/>
            <a:ext cx="1028065" cy="306705"/>
          </a:xfrm>
          <a:prstGeom prst="rect">
            <a:avLst/>
          </a:prstGeom>
          <a:noFill/>
        </p:spPr>
        <p:txBody>
          <a:bodyPr wrap="square" rtlCol="0" anchor="t">
            <a:spAutoFit/>
          </a:bodyPr>
          <a:p>
            <a:r>
              <a:rPr lang="zh-CN" sz="1400" b="1"/>
              <a:t>数值分析</a:t>
            </a:r>
            <a:endParaRPr lang="zh-CN" sz="14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t>信号处理及颤振特征提取</a:t>
            </a:r>
            <a:endParaRPr dirty="0"/>
          </a:p>
        </p:txBody>
      </p:sp>
      <p:pic>
        <p:nvPicPr>
          <p:cNvPr id="2" name="图片 1" descr="~F5QRS16ZM3H_F$~6Z5RRAU"/>
          <p:cNvPicPr>
            <a:picLocks noChangeAspect="1"/>
          </p:cNvPicPr>
          <p:nvPr/>
        </p:nvPicPr>
        <p:blipFill>
          <a:blip r:embed="rId1"/>
          <a:stretch>
            <a:fillRect/>
          </a:stretch>
        </p:blipFill>
        <p:spPr>
          <a:xfrm>
            <a:off x="67310" y="759460"/>
            <a:ext cx="5108575" cy="4445000"/>
          </a:xfrm>
          <a:prstGeom prst="rect">
            <a:avLst/>
          </a:prstGeom>
        </p:spPr>
      </p:pic>
      <p:sp>
        <p:nvSpPr>
          <p:cNvPr id="4" name="文本框 3"/>
          <p:cNvSpPr txBox="1"/>
          <p:nvPr/>
        </p:nvSpPr>
        <p:spPr>
          <a:xfrm>
            <a:off x="2107565" y="5204460"/>
            <a:ext cx="1028065" cy="306705"/>
          </a:xfrm>
          <a:prstGeom prst="rect">
            <a:avLst/>
          </a:prstGeom>
          <a:noFill/>
        </p:spPr>
        <p:txBody>
          <a:bodyPr wrap="square" rtlCol="0" anchor="t">
            <a:spAutoFit/>
          </a:bodyPr>
          <a:p>
            <a:r>
              <a:rPr lang="zh-CN" sz="1400" b="1"/>
              <a:t>实验分析</a:t>
            </a:r>
            <a:endParaRPr lang="zh-CN" sz="1400" b="1"/>
          </a:p>
        </p:txBody>
      </p:sp>
      <p:pic>
        <p:nvPicPr>
          <p:cNvPr id="7" name="图片 6" descr="31393935333136383b31393937373434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885" y="2635250"/>
            <a:ext cx="693420" cy="693420"/>
          </a:xfrm>
          <a:prstGeom prst="rect">
            <a:avLst/>
          </a:prstGeom>
        </p:spPr>
      </p:pic>
      <p:sp>
        <p:nvSpPr>
          <p:cNvPr id="9" name="文本框 8"/>
          <p:cNvSpPr txBox="1"/>
          <p:nvPr/>
        </p:nvSpPr>
        <p:spPr>
          <a:xfrm>
            <a:off x="8310880" y="5204460"/>
            <a:ext cx="1261110" cy="306705"/>
          </a:xfrm>
          <a:prstGeom prst="rect">
            <a:avLst/>
          </a:prstGeom>
          <a:noFill/>
        </p:spPr>
        <p:txBody>
          <a:bodyPr wrap="square" rtlCol="0" anchor="t">
            <a:spAutoFit/>
          </a:bodyPr>
          <a:p>
            <a:r>
              <a:rPr lang="zh-CN" sz="1400" b="1"/>
              <a:t>小波分析结果</a:t>
            </a:r>
            <a:endParaRPr lang="zh-CN" sz="1400" b="1"/>
          </a:p>
        </p:txBody>
      </p:sp>
      <p:pic>
        <p:nvPicPr>
          <p:cNvPr id="10" name="图片 9"/>
          <p:cNvPicPr>
            <a:picLocks noChangeAspect="1"/>
          </p:cNvPicPr>
          <p:nvPr/>
        </p:nvPicPr>
        <p:blipFill>
          <a:blip r:embed="rId4"/>
          <a:stretch>
            <a:fillRect/>
          </a:stretch>
        </p:blipFill>
        <p:spPr>
          <a:xfrm>
            <a:off x="5941695" y="759460"/>
            <a:ext cx="5999480" cy="4445000"/>
          </a:xfrm>
          <a:prstGeom prst="rect">
            <a:avLst/>
          </a:prstGeom>
        </p:spPr>
      </p:pic>
      <p:sp>
        <p:nvSpPr>
          <p:cNvPr id="18" name="文本框 17"/>
          <p:cNvSpPr txBox="1"/>
          <p:nvPr/>
        </p:nvSpPr>
        <p:spPr>
          <a:xfrm>
            <a:off x="39370" y="5511165"/>
            <a:ext cx="12113895" cy="922020"/>
          </a:xfrm>
          <a:prstGeom prst="rect">
            <a:avLst/>
          </a:prstGeom>
          <a:noFill/>
        </p:spPr>
        <p:txBody>
          <a:bodyPr wrap="square" rtlCol="0" anchor="t">
            <a:spAutoFit/>
          </a:bodyPr>
          <a:p>
            <a:r>
              <a:rPr lang="zh-CN" altLang="en-US"/>
              <a:t>该频谱中有一个明显的频率峰值在</a:t>
            </a:r>
            <a:r>
              <a:rPr lang="zh-CN" altLang="en-US" b="1"/>
              <a:t>164Hz</a:t>
            </a:r>
            <a:r>
              <a:rPr lang="zh-CN" altLang="en-US"/>
              <a:t>处，与颤振频率</a:t>
            </a:r>
            <a:r>
              <a:rPr lang="zh-CN" altLang="en-US" b="1"/>
              <a:t>158.2 Hz</a:t>
            </a:r>
            <a:r>
              <a:rPr lang="zh-CN" altLang="en-US"/>
              <a:t>非常接近。因此，可以认为颤振已经处于</a:t>
            </a:r>
            <a:r>
              <a:rPr lang="zh-CN" altLang="en-US" b="1"/>
              <a:t>过渡状态</a:t>
            </a:r>
            <a:r>
              <a:rPr lang="zh-CN" altLang="en-US"/>
              <a:t>并且能量开始向低频转移，但由于颤振频带内的能量仍处于小范围内所以淹没在了其他振动频率分量中。由此可见，利用小波变换的数据挖掘能力，可以成功地识别出颤振的前兆。 </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sym typeface="+mn-ea"/>
              </a:rPr>
              <a:t>信号处理及颤振特征提取</a:t>
            </a:r>
            <a:endParaRPr lang="zh-CN" altLang="en-US" dirty="0"/>
          </a:p>
        </p:txBody>
      </p:sp>
      <p:pic>
        <p:nvPicPr>
          <p:cNvPr id="2" name="图片 1"/>
          <p:cNvPicPr>
            <a:picLocks noChangeAspect="1"/>
          </p:cNvPicPr>
          <p:nvPr/>
        </p:nvPicPr>
        <p:blipFill>
          <a:blip r:embed="rId1"/>
          <a:stretch>
            <a:fillRect/>
          </a:stretch>
        </p:blipFill>
        <p:spPr>
          <a:xfrm>
            <a:off x="104775" y="850265"/>
            <a:ext cx="5522595" cy="4245610"/>
          </a:xfrm>
          <a:prstGeom prst="rect">
            <a:avLst/>
          </a:prstGeom>
        </p:spPr>
      </p:pic>
      <p:sp>
        <p:nvSpPr>
          <p:cNvPr id="3" name="文本框 2"/>
          <p:cNvSpPr txBox="1"/>
          <p:nvPr/>
        </p:nvSpPr>
        <p:spPr>
          <a:xfrm>
            <a:off x="182880" y="5095875"/>
            <a:ext cx="5366385" cy="922020"/>
          </a:xfrm>
          <a:prstGeom prst="rect">
            <a:avLst/>
          </a:prstGeom>
          <a:noFill/>
        </p:spPr>
        <p:txBody>
          <a:bodyPr wrap="square" rtlCol="0" anchor="t">
            <a:spAutoFit/>
          </a:bodyPr>
          <a:p>
            <a:r>
              <a:rPr lang="zh-CN" altLang="en-US"/>
              <a:t>可以看出，在振动加速度信号在时域中显著增长之前，T1的显著变化为颤振抑制提供了约1秒的前置时间。</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sym typeface="+mn-ea"/>
              </a:rPr>
              <a:t>信号处理及颤振特征提取</a:t>
            </a:r>
            <a:endParaRPr lang="zh-CN" altLang="en-US" dirty="0"/>
          </a:p>
        </p:txBody>
      </p:sp>
      <p:sp>
        <p:nvSpPr>
          <p:cNvPr id="3" name="文本框 2"/>
          <p:cNvSpPr txBox="1"/>
          <p:nvPr/>
        </p:nvSpPr>
        <p:spPr>
          <a:xfrm>
            <a:off x="182880" y="4879340"/>
            <a:ext cx="5072380" cy="368300"/>
          </a:xfrm>
          <a:prstGeom prst="rect">
            <a:avLst/>
          </a:prstGeom>
          <a:noFill/>
        </p:spPr>
        <p:txBody>
          <a:bodyPr wrap="square" rtlCol="0" anchor="t">
            <a:spAutoFit/>
          </a:bodyPr>
          <a:p>
            <a:r>
              <a:rPr lang="zh-CN" altLang="en-US"/>
              <a:t>可见，振动能量显著增加，并从高频向低频转移。 </a:t>
            </a:r>
            <a:endParaRPr lang="zh-CN" altLang="en-US"/>
          </a:p>
        </p:txBody>
      </p:sp>
      <p:pic>
        <p:nvPicPr>
          <p:cNvPr id="4" name="图片 3"/>
          <p:cNvPicPr>
            <a:picLocks noChangeAspect="1"/>
          </p:cNvPicPr>
          <p:nvPr/>
        </p:nvPicPr>
        <p:blipFill>
          <a:blip r:embed="rId1"/>
          <a:stretch>
            <a:fillRect/>
          </a:stretch>
        </p:blipFill>
        <p:spPr>
          <a:xfrm>
            <a:off x="182880" y="765810"/>
            <a:ext cx="4657090" cy="3989705"/>
          </a:xfrm>
          <a:prstGeom prst="rect">
            <a:avLst/>
          </a:prstGeom>
        </p:spPr>
      </p:pic>
      <p:pic>
        <p:nvPicPr>
          <p:cNvPr id="6" name="图片 5"/>
          <p:cNvPicPr>
            <a:picLocks noChangeAspect="1"/>
          </p:cNvPicPr>
          <p:nvPr/>
        </p:nvPicPr>
        <p:blipFill>
          <a:blip r:embed="rId2"/>
          <a:stretch>
            <a:fillRect/>
          </a:stretch>
        </p:blipFill>
        <p:spPr>
          <a:xfrm>
            <a:off x="6309360" y="765810"/>
            <a:ext cx="4874895" cy="3728720"/>
          </a:xfrm>
          <a:prstGeom prst="rect">
            <a:avLst/>
          </a:prstGeom>
        </p:spPr>
      </p:pic>
      <p:sp>
        <p:nvSpPr>
          <p:cNvPr id="7" name="文本框 6"/>
          <p:cNvSpPr txBox="1"/>
          <p:nvPr/>
        </p:nvSpPr>
        <p:spPr>
          <a:xfrm>
            <a:off x="6167120" y="4494530"/>
            <a:ext cx="5558155" cy="2306955"/>
          </a:xfrm>
          <a:prstGeom prst="rect">
            <a:avLst/>
          </a:prstGeom>
          <a:noFill/>
        </p:spPr>
        <p:txBody>
          <a:bodyPr wrap="square" rtlCol="0" anchor="t">
            <a:spAutoFit/>
          </a:bodyPr>
          <a:p>
            <a:r>
              <a:rPr lang="zh-CN" altLang="en-US">
                <a:latin typeface="+mn-ea"/>
                <a:cs typeface="+mn-ea"/>
              </a:rPr>
              <a:t>可见：①在稳定状态下，能量集中在500</a:t>
            </a:r>
            <a:r>
              <a:rPr lang="en-US" altLang="zh-CN">
                <a:latin typeface="+mn-ea"/>
                <a:cs typeface="+mn-ea"/>
              </a:rPr>
              <a:t>-</a:t>
            </a:r>
            <a:r>
              <a:rPr lang="zh-CN" altLang="en-US">
                <a:latin typeface="+mn-ea"/>
                <a:cs typeface="+mn-ea"/>
              </a:rPr>
              <a:t>1000Hz的高频段。</a:t>
            </a:r>
            <a:endParaRPr lang="zh-CN" altLang="en-US">
              <a:latin typeface="+mn-ea"/>
              <a:cs typeface="+mn-ea"/>
            </a:endParaRPr>
          </a:p>
          <a:p>
            <a:r>
              <a:rPr lang="en-US" altLang="zh-CN">
                <a:latin typeface="+mn-ea"/>
                <a:cs typeface="+mn-ea"/>
              </a:rPr>
              <a:t>          ②在过渡状态下</a:t>
            </a:r>
            <a:r>
              <a:rPr lang="zh-CN" altLang="en-US">
                <a:latin typeface="+mn-ea"/>
                <a:cs typeface="+mn-ea"/>
              </a:rPr>
              <a:t>，</a:t>
            </a:r>
            <a:r>
              <a:rPr lang="en-US" altLang="zh-CN">
                <a:latin typeface="+mn-ea"/>
                <a:cs typeface="+mn-ea"/>
              </a:rPr>
              <a:t>125-250Hz频段的能量高于其他低频分量，但仍低于高频分量的能量。</a:t>
            </a:r>
            <a:endParaRPr lang="en-US" altLang="zh-CN">
              <a:latin typeface="+mn-ea"/>
              <a:cs typeface="+mn-ea"/>
            </a:endParaRPr>
          </a:p>
          <a:p>
            <a:r>
              <a:rPr lang="en-US" altLang="zh-CN">
                <a:latin typeface="+mn-ea"/>
                <a:cs typeface="+mn-ea"/>
              </a:rPr>
              <a:t>          </a:t>
            </a:r>
            <a:r>
              <a:rPr lang="en-US" altLang="zh-CN">
                <a:latin typeface="Calibri" panose="020F0502020204030204" charset="0"/>
                <a:cs typeface="+mn-ea"/>
              </a:rPr>
              <a:t>③</a:t>
            </a:r>
            <a:r>
              <a:rPr lang="en-US" altLang="zh-CN">
                <a:latin typeface="+mn-ea"/>
                <a:cs typeface="+mn-ea"/>
              </a:rPr>
              <a:t>在颤振状态下，125-250Hz频段的能量相对于其他频段具有绝对优势。</a:t>
            </a:r>
            <a:endParaRPr lang="en-US" altLang="zh-CN">
              <a:latin typeface="+mn-ea"/>
              <a:cs typeface="+mn-ea"/>
            </a:endParaRPr>
          </a:p>
          <a:p>
            <a:r>
              <a:rPr lang="en-US" altLang="zh-CN">
                <a:latin typeface="微软雅黑" panose="020B0503020204020204" charset="-122"/>
                <a:ea typeface="微软雅黑" panose="020B0503020204020204" charset="-122"/>
                <a:cs typeface="+mn-ea"/>
              </a:rPr>
              <a:t>          ④在颤振产生过程中，能量从高频向低频、从宽带向窄带转移。 </a:t>
            </a:r>
            <a:endParaRPr lang="en-US" altLang="zh-CN">
              <a:latin typeface="微软雅黑" panose="020B0503020204020204" charset="-122"/>
              <a:ea typeface="微软雅黑" panose="020B0503020204020204" charset="-122"/>
              <a:cs typeface="+mn-ea"/>
            </a:endParaRPr>
          </a:p>
        </p:txBody>
      </p:sp>
      <p:sp>
        <p:nvSpPr>
          <p:cNvPr id="8" name="文本框 7"/>
          <p:cNvSpPr txBox="1"/>
          <p:nvPr/>
        </p:nvSpPr>
        <p:spPr>
          <a:xfrm>
            <a:off x="5344795" y="933450"/>
            <a:ext cx="459740" cy="1845945"/>
          </a:xfrm>
          <a:prstGeom prst="rect">
            <a:avLst/>
          </a:prstGeom>
          <a:noFill/>
        </p:spPr>
        <p:txBody>
          <a:bodyPr vert="eaVert" wrap="square" rtlCol="0">
            <a:spAutoFit/>
          </a:bodyPr>
          <a:p>
            <a:r>
              <a:rPr lang="zh-CN" altLang="en-US"/>
              <a:t>采用</a:t>
            </a:r>
            <a:r>
              <a:rPr lang="zh-CN" altLang="en-US" b="1">
                <a:solidFill>
                  <a:srgbClr val="FF0000"/>
                </a:solidFill>
              </a:rPr>
              <a:t>小波包变换</a:t>
            </a:r>
            <a:endParaRPr lang="zh-CN" altLang="en-US" b="1">
              <a:solidFill>
                <a:srgbClr val="FF0000"/>
              </a:solidFill>
            </a:endParaRPr>
          </a:p>
        </p:txBody>
      </p:sp>
      <p:pic>
        <p:nvPicPr>
          <p:cNvPr id="9" name="图片 8" descr="31393935333136383b31393937373434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7440" y="1642745"/>
            <a:ext cx="427355" cy="427355"/>
          </a:xfrm>
          <a:prstGeom prst="rect">
            <a:avLst/>
          </a:prstGeom>
        </p:spPr>
      </p:pic>
      <p:pic>
        <p:nvPicPr>
          <p:cNvPr id="10" name="图片 9" descr="31393935333136383b31393937373434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843270" y="1642745"/>
            <a:ext cx="427355" cy="4273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dirty="0">
                <a:sym typeface="+mn-ea"/>
              </a:rPr>
              <a:t>信号处理及颤振特征提取</a:t>
            </a:r>
            <a:endParaRPr lang="zh-CN" altLang="en-US" dirty="0"/>
          </a:p>
        </p:txBody>
      </p:sp>
      <p:sp>
        <p:nvSpPr>
          <p:cNvPr id="4" name="文本框 3"/>
          <p:cNvSpPr txBox="1"/>
          <p:nvPr/>
        </p:nvSpPr>
        <p:spPr>
          <a:xfrm>
            <a:off x="231140" y="828040"/>
            <a:ext cx="5501005" cy="1753235"/>
          </a:xfrm>
          <a:prstGeom prst="rect">
            <a:avLst/>
          </a:prstGeom>
          <a:noFill/>
        </p:spPr>
        <p:txBody>
          <a:bodyPr wrap="square" rtlCol="0" anchor="t">
            <a:spAutoFit/>
          </a:bodyPr>
          <a:p>
            <a:r>
              <a:rPr lang="zh-CN" altLang="en-US"/>
              <a:t>对加速度信号</a:t>
            </a:r>
            <a:r>
              <a:rPr lang="en-US" altLang="zh-CN"/>
              <a:t>a(t)</a:t>
            </a:r>
            <a:r>
              <a:rPr lang="zh-CN" altLang="en-US"/>
              <a:t>进行小波包变换后，颤振出现频带的分解结果表示为WPTch</a:t>
            </a:r>
            <a:r>
              <a:rPr lang="en-US" altLang="zh-CN"/>
              <a:t>(a)</a:t>
            </a:r>
            <a:r>
              <a:rPr lang="zh-CN" altLang="en-US"/>
              <a:t>。WPTc</a:t>
            </a:r>
            <a:r>
              <a:rPr lang="en-US" altLang="zh-CN"/>
              <a:t>h(a)</a:t>
            </a:r>
            <a:r>
              <a:rPr lang="zh-CN" altLang="en-US"/>
              <a:t>的能量百分比定义为： </a:t>
            </a:r>
            <a:endParaRPr lang="zh-CN" altLang="en-US"/>
          </a:p>
          <a:p>
            <a:endParaRPr lang="zh-CN" altLang="en-US"/>
          </a:p>
          <a:p>
            <a:endParaRPr lang="zh-CN" altLang="en-US"/>
          </a:p>
          <a:p>
            <a:endParaRPr lang="zh-CN" altLang="en-US"/>
          </a:p>
        </p:txBody>
      </p:sp>
      <p:pic>
        <p:nvPicPr>
          <p:cNvPr id="6" name="图片 5"/>
          <p:cNvPicPr>
            <a:picLocks noChangeAspect="1"/>
          </p:cNvPicPr>
          <p:nvPr/>
        </p:nvPicPr>
        <p:blipFill>
          <a:blip r:embed="rId1"/>
          <a:stretch>
            <a:fillRect/>
          </a:stretch>
        </p:blipFill>
        <p:spPr>
          <a:xfrm>
            <a:off x="2026285" y="1595120"/>
            <a:ext cx="1910715" cy="320040"/>
          </a:xfrm>
          <a:prstGeom prst="rect">
            <a:avLst/>
          </a:prstGeom>
        </p:spPr>
      </p:pic>
      <p:pic>
        <p:nvPicPr>
          <p:cNvPr id="7" name="图片 6"/>
          <p:cNvPicPr>
            <a:picLocks noChangeAspect="1"/>
          </p:cNvPicPr>
          <p:nvPr/>
        </p:nvPicPr>
        <p:blipFill>
          <a:blip r:embed="rId2"/>
          <a:stretch>
            <a:fillRect/>
          </a:stretch>
        </p:blipFill>
        <p:spPr>
          <a:xfrm>
            <a:off x="365760" y="1976120"/>
            <a:ext cx="5232400" cy="3504565"/>
          </a:xfrm>
          <a:prstGeom prst="rect">
            <a:avLst/>
          </a:prstGeom>
        </p:spPr>
      </p:pic>
      <p:sp>
        <p:nvSpPr>
          <p:cNvPr id="8" name="文本框 7"/>
          <p:cNvSpPr txBox="1"/>
          <p:nvPr/>
        </p:nvSpPr>
        <p:spPr>
          <a:xfrm>
            <a:off x="365760" y="5541645"/>
            <a:ext cx="5232400" cy="922020"/>
          </a:xfrm>
          <a:prstGeom prst="rect">
            <a:avLst/>
          </a:prstGeom>
          <a:noFill/>
        </p:spPr>
        <p:txBody>
          <a:bodyPr wrap="square" rtlCol="0" anchor="t">
            <a:spAutoFit/>
          </a:bodyPr>
          <a:p>
            <a:r>
              <a:rPr lang="zh-CN" altLang="en-US"/>
              <a:t>可以发现，T2的显著增加要早于加速度振幅的增加，且T</a:t>
            </a:r>
            <a:r>
              <a:rPr lang="en-US" altLang="zh-CN"/>
              <a:t>2</a:t>
            </a:r>
            <a:r>
              <a:rPr lang="zh-CN" altLang="en-US"/>
              <a:t>的显著变化为颤振抑制提供了约1秒的前置时间。</a:t>
            </a:r>
            <a:endParaRPr lang="zh-CN" altLang="en-US"/>
          </a:p>
        </p:txBody>
      </p:sp>
      <p:pic>
        <p:nvPicPr>
          <p:cNvPr id="9" name="图片 8"/>
          <p:cNvPicPr>
            <a:picLocks noChangeAspect="1"/>
          </p:cNvPicPr>
          <p:nvPr/>
        </p:nvPicPr>
        <p:blipFill>
          <a:blip r:embed="rId3"/>
          <a:stretch>
            <a:fillRect/>
          </a:stretch>
        </p:blipFill>
        <p:spPr>
          <a:xfrm>
            <a:off x="6990080" y="1289050"/>
            <a:ext cx="3984625" cy="3765550"/>
          </a:xfrm>
          <a:prstGeom prst="rect">
            <a:avLst/>
          </a:prstGeom>
        </p:spPr>
      </p:pic>
      <p:sp>
        <p:nvSpPr>
          <p:cNvPr id="10" name="文本框 9"/>
          <p:cNvSpPr txBox="1"/>
          <p:nvPr/>
        </p:nvSpPr>
        <p:spPr>
          <a:xfrm>
            <a:off x="6990080" y="828040"/>
            <a:ext cx="4603750" cy="368300"/>
          </a:xfrm>
          <a:prstGeom prst="rect">
            <a:avLst/>
          </a:prstGeom>
          <a:noFill/>
        </p:spPr>
        <p:txBody>
          <a:bodyPr wrap="square" rtlCol="0" anchor="t">
            <a:spAutoFit/>
          </a:bodyPr>
          <a:p>
            <a:r>
              <a:rPr lang="zh-CN"/>
              <a:t>构造</a:t>
            </a:r>
            <a:r>
              <a:t>由[T1</a:t>
            </a:r>
            <a:r>
              <a:rPr lang="zh-CN"/>
              <a:t>，</a:t>
            </a:r>
            <a:r>
              <a:t>T2]构造颤振预测的特征向量</a:t>
            </a:r>
          </a:p>
        </p:txBody>
      </p:sp>
      <p:sp>
        <p:nvSpPr>
          <p:cNvPr id="11" name="文本框 10"/>
          <p:cNvSpPr txBox="1"/>
          <p:nvPr/>
        </p:nvSpPr>
        <p:spPr>
          <a:xfrm>
            <a:off x="6478270" y="5147310"/>
            <a:ext cx="5627370" cy="1198880"/>
          </a:xfrm>
          <a:prstGeom prst="rect">
            <a:avLst/>
          </a:prstGeom>
          <a:noFill/>
        </p:spPr>
        <p:txBody>
          <a:bodyPr wrap="square" rtlCol="0" anchor="t">
            <a:spAutoFit/>
          </a:bodyPr>
          <a:p>
            <a:r>
              <a:rPr lang="zh-CN" altLang="en-US"/>
              <a:t>稳定状态（模式1）：</a:t>
            </a:r>
            <a:r>
              <a:rPr lang="zh-CN" altLang="en-US" b="1"/>
              <a:t>长期</a:t>
            </a:r>
            <a:r>
              <a:rPr lang="zh-CN" altLang="en-US"/>
              <a:t>且</a:t>
            </a:r>
            <a:r>
              <a:rPr lang="zh-CN" altLang="en-US" b="1"/>
              <a:t>低振幅</a:t>
            </a:r>
            <a:r>
              <a:rPr lang="zh-CN" altLang="en-US"/>
              <a:t>的</a:t>
            </a:r>
            <a:r>
              <a:rPr lang="zh-CN" altLang="en-US" b="1"/>
              <a:t>平滑</a:t>
            </a:r>
            <a:r>
              <a:rPr lang="zh-CN" altLang="en-US"/>
              <a:t>信号</a:t>
            </a:r>
            <a:endParaRPr lang="zh-CN" altLang="en-US"/>
          </a:p>
          <a:p>
            <a:r>
              <a:rPr lang="zh-CN" altLang="en-US"/>
              <a:t>过渡状态（模式2）：在</a:t>
            </a:r>
            <a:r>
              <a:rPr lang="zh-CN" altLang="en-US" b="1"/>
              <a:t>显著颤振</a:t>
            </a:r>
            <a:r>
              <a:rPr lang="zh-CN" altLang="en-US"/>
              <a:t>出现之前有一个</a:t>
            </a:r>
            <a:r>
              <a:rPr lang="zh-CN" altLang="en-US" b="1"/>
              <a:t>相对稳定</a:t>
            </a:r>
            <a:r>
              <a:rPr lang="zh-CN" altLang="en-US"/>
              <a:t>的振动</a:t>
            </a:r>
            <a:endParaRPr lang="zh-CN" altLang="en-US"/>
          </a:p>
          <a:p>
            <a:r>
              <a:rPr lang="zh-CN" altLang="en-US"/>
              <a:t>颤振状态（模式3）：</a:t>
            </a:r>
            <a:r>
              <a:rPr lang="zh-CN" altLang="en-US" b="1"/>
              <a:t>显著振幅</a:t>
            </a:r>
            <a:r>
              <a:rPr lang="zh-CN" altLang="en-US"/>
              <a:t>或</a:t>
            </a:r>
            <a:r>
              <a:rPr lang="zh-CN" altLang="en-US" b="1"/>
              <a:t>节奏性振动</a:t>
            </a:r>
            <a:r>
              <a:rPr lang="zh-CN" altLang="en-US"/>
              <a:t>现象发生</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5940,&quot;width&quot;:7296}"/>
</p:tagLst>
</file>

<file path=ppt/tags/tag2.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1733</Words>
  <Application>WPS 演示</Application>
  <PresentationFormat>宽屏</PresentationFormat>
  <Paragraphs>117</Paragraphs>
  <Slides>12</Slides>
  <Notes>2</Notes>
  <HiddenSlides>0</HiddenSlides>
  <MMClips>0</MMClips>
  <ScaleCrop>false</ScaleCrop>
  <HeadingPairs>
    <vt:vector size="6" baseType="variant">
      <vt:variant>
        <vt:lpstr>已用的字体</vt:lpstr>
      </vt:variant>
      <vt:variant>
        <vt:i4>13</vt:i4>
      </vt:variant>
      <vt:variant>
        <vt:lpstr>主题</vt:lpstr>
      </vt:variant>
      <vt:variant>
        <vt:i4>8</vt:i4>
      </vt:variant>
      <vt:variant>
        <vt:lpstr>幻灯片标题</vt:lpstr>
      </vt:variant>
      <vt:variant>
        <vt:i4>12</vt:i4>
      </vt:variant>
    </vt:vector>
  </HeadingPairs>
  <TitlesOfParts>
    <vt:vector size="33" baseType="lpstr">
      <vt:lpstr>Arial</vt:lpstr>
      <vt:lpstr>宋体</vt:lpstr>
      <vt:lpstr>Wingdings</vt:lpstr>
      <vt:lpstr>Calibri</vt:lpstr>
      <vt:lpstr>等线</vt:lpstr>
      <vt:lpstr>微软雅黑</vt:lpstr>
      <vt:lpstr>Segoe UI</vt:lpstr>
      <vt:lpstr>Segoe UI Light</vt:lpstr>
      <vt:lpstr>黑体</vt:lpstr>
      <vt:lpstr>Cambria Math</vt:lpstr>
      <vt:lpstr>Arial Unicode MS</vt:lpstr>
      <vt:lpstr>Century Gothic</vt:lpstr>
      <vt:lpstr>Calibri</vt:lpstr>
      <vt:lpstr>Office 主题​​</vt:lpstr>
      <vt:lpstr>1_OfficePLUS</vt:lpstr>
      <vt:lpstr>1_Office 主题​​</vt:lpstr>
      <vt:lpstr>2_Office 主题​​</vt:lpstr>
      <vt:lpstr>3_Office 主题​​</vt:lpstr>
      <vt:lpstr>4_Office 主题​​</vt:lpstr>
      <vt:lpstr>5_Office 主题​​</vt:lpstr>
      <vt:lpstr>6_Office 主题​​</vt:lpstr>
      <vt:lpstr>              Academic Report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Hacken</cp:lastModifiedBy>
  <cp:revision>196</cp:revision>
  <dcterms:created xsi:type="dcterms:W3CDTF">2019-01-23T14:14:00Z</dcterms:created>
  <dcterms:modified xsi:type="dcterms:W3CDTF">2022-04-19T09:41:46Z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350198EC2F16414DBACB757E12824370</vt:lpwstr>
  </property>
  <property fmtid="{D5CDD505-2E9C-101B-9397-08002B2CF9AE}" pid="12" name="KSOProductBuildVer">
    <vt:lpwstr>2052-11.1.0.11365</vt:lpwstr>
  </property>
</Properties>
</file>